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Merriweather" pitchFamily="2" charset="77"/>
      <p:regular r:id="rId17"/>
      <p:bold r:id="rId18"/>
      <p:italic r:id="rId19"/>
      <p:boldItalic r:id="rId20"/>
    </p:embeddedFont>
    <p:embeddedFont>
      <p:font typeface="Roboto"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28"/>
  </p:normalViewPr>
  <p:slideViewPr>
    <p:cSldViewPr snapToGrid="0">
      <p:cViewPr varScale="1">
        <p:scale>
          <a:sx n="159" d="100"/>
          <a:sy n="159" d="100"/>
        </p:scale>
        <p:origin x="280"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this project we generate new image-text examples - painting images with titles - using GANs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a79bffefd0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a79bffefd0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FID Score for Kaggle. 164 at minimum.  123 with images within the actual training images, indicating great performance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a79bffefd0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a79bffefd0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generated with MET Dataset. Also worked well for 64 GAN, but 128GAN was unable to produce any images with meaningful features.</a:t>
            </a:r>
            <a:endParaRPr/>
          </a:p>
          <a:p>
            <a:pPr marL="0" lvl="0" indent="0" algn="l" rtl="0">
              <a:spcBef>
                <a:spcPts val="0"/>
              </a:spcBef>
              <a:spcAft>
                <a:spcPts val="0"/>
              </a:spcAft>
              <a:buNone/>
            </a:pPr>
            <a:r>
              <a:rPr lang="en"/>
              <a:t>Oil is able to produce images with seemingly more texture, but due to lack of images, we can see repeated images.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a79bffefd0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a79bffefd0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Captioning results were completed on the higher resolution GAN outputs. Here are the captioning results for the MET dataset. The model is able to generate captions with simple structures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a79bffefd0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a79bffefd0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These are some results on the Kaggle dataset. The model was generally more unsure of itself with this dataset, categorizing more things as unknown, but does generate captions that almost make sense.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af18f94061_0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af18f94061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DCGAN worked nicely, but it isnt known for its performance in higher resolution. DIfferent models such as MSG-GAN could be experimented.</a:t>
            </a:r>
            <a:endParaRPr/>
          </a:p>
          <a:p>
            <a:pPr marL="0" lvl="0" indent="0" algn="l" rtl="0">
              <a:spcBef>
                <a:spcPts val="0"/>
              </a:spcBef>
              <a:spcAft>
                <a:spcPts val="0"/>
              </a:spcAft>
              <a:buNone/>
            </a:pPr>
            <a:r>
              <a:rPr lang="en"/>
              <a:t>In the future, we hope to explore.</a:t>
            </a:r>
            <a:endParaRPr/>
          </a:p>
          <a:p>
            <a:pPr marL="0" lvl="0" indent="0" algn="l" rtl="0">
              <a:spcBef>
                <a:spcPts val="0"/>
              </a:spcBef>
              <a:spcAft>
                <a:spcPts val="0"/>
              </a:spcAft>
              <a:buNone/>
            </a:pPr>
            <a:r>
              <a:rPr lang="en"/>
              <a:t>State of the art in StyleGAN-2 could have been useful</a:t>
            </a:r>
            <a:endParaRPr/>
          </a:p>
          <a:p>
            <a:pPr marL="0" lvl="0" indent="0" algn="l" rtl="0">
              <a:spcBef>
                <a:spcPts val="0"/>
              </a:spcBef>
              <a:spcAft>
                <a:spcPts val="0"/>
              </a:spcAft>
              <a:buNone/>
            </a:pPr>
            <a:r>
              <a:rPr lang="en"/>
              <a:t>Different model for generating text?</a:t>
            </a:r>
            <a:endParaRPr/>
          </a:p>
          <a:p>
            <a:pPr marL="0" lvl="0" indent="0" algn="l" rtl="0">
              <a:spcBef>
                <a:spcPts val="0"/>
              </a:spcBef>
              <a:spcAft>
                <a:spcPts val="0"/>
              </a:spcAft>
              <a:buNone/>
            </a:pPr>
            <a:r>
              <a:rPr lang="en"/>
              <a:t>Using Transformers such as UNITER?</a:t>
            </a:r>
            <a:endParaRPr/>
          </a:p>
          <a:p>
            <a:pPr marL="0" lvl="0" indent="0" algn="l" rtl="0">
              <a:spcBef>
                <a:spcPts val="0"/>
              </a:spcBef>
              <a:spcAft>
                <a:spcPts val="0"/>
              </a:spcAft>
              <a:buNone/>
            </a:pPr>
            <a:r>
              <a:rPr lang="en"/>
              <a:t>Thank you very much.</a:t>
            </a:r>
            <a:endParaRPr/>
          </a:p>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af18f94061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af18f94061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GANs have seen growing popularity and for our class on Vision and Language we wanted to explore whether we could extend traditional purely image GANs for image-text generation. We chose paintings because their more abstract titles seemed more suitable for the sort of “creativity” of generative models. We tried two approaches, a sequential model, where first a purely image GAN produces an image, and then we caption the image using a LSTM; and a parallel model, which is a multimodal GAN where the generator produces an image and text pair, and the discriminator takes in both image and text for classifying as real or fake.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af18f94061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af18f94061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Measures the difference in Distribution of the image data. Given that we are comparing datasets, it is expected we won’t be getting a FID value of 0. But rather higher value.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af18f94061_0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af18f94061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used two datasets: For the Met dataset, we webscraped from the Met’s Open Access Initiative all open access works that were labeled as paintings and obtained 6664 paintings. Of these, 2788 were oil paintings, which we separated out because it seemed to provide a dataset of higher quality. Downloaded images were very high quality and to save space each image was resized so that its longest side was 1024 pixels. We also use a publicly provided Kaggle dataset that was collected from WikiArt which has many more examples.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a7a3268042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a7a326804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af18f94061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af18f9406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are NGF, NDF. (64,64) for smaller version, but change in value to balance for higher resolution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a79bffefd0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a79bffefd0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Used a bag of words tokenizer in an encoder decoder framework. The encoder used ResNet under the hood with dropout layers to prevent overfitting. The decoder was an LSTM based RNN.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a79bffefd0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a79bffefd0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An attempt was made to define and train a multimodal GAN with a generator that produces image-text pairs and a discriminator that encodes and classifies image-text pairs. The generator contained an image decoder and a text decoder that both decoded from the same latent z vector, while the discriminator contained an image encoder and a text encoder, and the outputs of these encoders were concatenated and then a final linear layer was applied. However, it seems that this architecture was ill-defined, as even after 40 epochs, generated outputs resembled noise.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a79bffefd0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a79bffefd0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40 epochs noticable how it creates human figures and also scenery on the first row. As more epochs, the blending of colors got more natural. More blocky in initial stages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125"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11" name="Google Shape;11;p2"/>
          <p:cNvSpPr txBox="1">
            <a:spLocks noGrp="1"/>
          </p:cNvSpPr>
          <p:nvPr>
            <p:ph type="ctrTitle"/>
          </p:nvPr>
        </p:nvSpPr>
        <p:spPr>
          <a:xfrm>
            <a:off x="311700" y="539725"/>
            <a:ext cx="8520600" cy="12825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2" name="Google Shape;12;p2"/>
          <p:cNvSpPr txBox="1">
            <a:spLocks noGrp="1"/>
          </p:cNvSpPr>
          <p:nvPr>
            <p:ph type="subTitle" idx="1"/>
          </p:nvPr>
        </p:nvSpPr>
        <p:spPr>
          <a:xfrm>
            <a:off x="311700" y="1878560"/>
            <a:ext cx="4242600" cy="7383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54"/>
        <p:cNvGrpSpPr/>
        <p:nvPr/>
      </p:nvGrpSpPr>
      <p:grpSpPr>
        <a:xfrm>
          <a:off x="0" y="0"/>
          <a:ext cx="0" cy="0"/>
          <a:chOff x="0" y="0"/>
          <a:chExt cx="0" cy="0"/>
        </a:xfrm>
      </p:grpSpPr>
      <p:sp>
        <p:nvSpPr>
          <p:cNvPr id="55" name="Google Shape;55;p11"/>
          <p:cNvSpPr txBox="1">
            <a:spLocks noGrp="1"/>
          </p:cNvSpPr>
          <p:nvPr>
            <p:ph type="title" hasCustomPrompt="1"/>
          </p:nvPr>
        </p:nvSpPr>
        <p:spPr>
          <a:xfrm>
            <a:off x="311750" y="831175"/>
            <a:ext cx="5334900" cy="12447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a:spLocks noGrp="1"/>
          </p:cNvSpPr>
          <p:nvPr>
            <p:ph type="body" idx="1"/>
          </p:nvPr>
        </p:nvSpPr>
        <p:spPr>
          <a:xfrm>
            <a:off x="311700" y="2121425"/>
            <a:ext cx="5334900" cy="942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accent2"/>
              </a:buClr>
              <a:buSzPts val="1300"/>
              <a:buChar char="●"/>
              <a:defRPr>
                <a:solidFill>
                  <a:schemeClr val="accent2"/>
                </a:solidFill>
              </a:defRPr>
            </a:lvl1pPr>
            <a:lvl2pPr marL="914400" lvl="1" indent="-298450">
              <a:spcBef>
                <a:spcPts val="1600"/>
              </a:spcBef>
              <a:spcAft>
                <a:spcPts val="0"/>
              </a:spcAft>
              <a:buClr>
                <a:schemeClr val="accent2"/>
              </a:buClr>
              <a:buSzPts val="1100"/>
              <a:buChar char="○"/>
              <a:defRPr>
                <a:solidFill>
                  <a:schemeClr val="accent2"/>
                </a:solidFill>
              </a:defRPr>
            </a:lvl2pPr>
            <a:lvl3pPr marL="1371600" lvl="2" indent="-298450">
              <a:spcBef>
                <a:spcPts val="1600"/>
              </a:spcBef>
              <a:spcAft>
                <a:spcPts val="0"/>
              </a:spcAft>
              <a:buClr>
                <a:schemeClr val="accent2"/>
              </a:buClr>
              <a:buSzPts val="1100"/>
              <a:buChar char="■"/>
              <a:defRPr>
                <a:solidFill>
                  <a:schemeClr val="accent2"/>
                </a:solidFill>
              </a:defRPr>
            </a:lvl3pPr>
            <a:lvl4pPr marL="1828800" lvl="3" indent="-298450">
              <a:spcBef>
                <a:spcPts val="1600"/>
              </a:spcBef>
              <a:spcAft>
                <a:spcPts val="0"/>
              </a:spcAft>
              <a:buClr>
                <a:schemeClr val="accent2"/>
              </a:buClr>
              <a:buSzPts val="1100"/>
              <a:buChar char="●"/>
              <a:defRPr>
                <a:solidFill>
                  <a:schemeClr val="accent2"/>
                </a:solidFill>
              </a:defRPr>
            </a:lvl4pPr>
            <a:lvl5pPr marL="2286000" lvl="4" indent="-298450">
              <a:spcBef>
                <a:spcPts val="1600"/>
              </a:spcBef>
              <a:spcAft>
                <a:spcPts val="0"/>
              </a:spcAft>
              <a:buClr>
                <a:schemeClr val="accent2"/>
              </a:buClr>
              <a:buSzPts val="1100"/>
              <a:buChar char="○"/>
              <a:defRPr>
                <a:solidFill>
                  <a:schemeClr val="accent2"/>
                </a:solidFill>
              </a:defRPr>
            </a:lvl5pPr>
            <a:lvl6pPr marL="2743200" lvl="5" indent="-298450">
              <a:spcBef>
                <a:spcPts val="1600"/>
              </a:spcBef>
              <a:spcAft>
                <a:spcPts val="0"/>
              </a:spcAft>
              <a:buClr>
                <a:schemeClr val="accent2"/>
              </a:buClr>
              <a:buSzPts val="1100"/>
              <a:buChar char="■"/>
              <a:defRPr>
                <a:solidFill>
                  <a:schemeClr val="accent2"/>
                </a:solidFill>
              </a:defRPr>
            </a:lvl6pPr>
            <a:lvl7pPr marL="3200400" lvl="6" indent="-298450">
              <a:spcBef>
                <a:spcPts val="1600"/>
              </a:spcBef>
              <a:spcAft>
                <a:spcPts val="0"/>
              </a:spcAft>
              <a:buClr>
                <a:schemeClr val="accent2"/>
              </a:buClr>
              <a:buSzPts val="1100"/>
              <a:buChar char="●"/>
              <a:defRPr>
                <a:solidFill>
                  <a:schemeClr val="accent2"/>
                </a:solidFill>
              </a:defRPr>
            </a:lvl7pPr>
            <a:lvl8pPr marL="3657600" lvl="7" indent="-298450">
              <a:spcBef>
                <a:spcPts val="1600"/>
              </a:spcBef>
              <a:spcAft>
                <a:spcPts val="0"/>
              </a:spcAft>
              <a:buClr>
                <a:schemeClr val="accent2"/>
              </a:buClr>
              <a:buSzPts val="1100"/>
              <a:buChar char="○"/>
              <a:defRPr>
                <a:solidFill>
                  <a:schemeClr val="accent2"/>
                </a:solidFill>
              </a:defRPr>
            </a:lvl8pPr>
            <a:lvl9pPr marL="4114800" lvl="8" indent="-298450">
              <a:spcBef>
                <a:spcPts val="1600"/>
              </a:spcBef>
              <a:spcAft>
                <a:spcPts val="1600"/>
              </a:spcAft>
              <a:buClr>
                <a:schemeClr val="accent2"/>
              </a:buClr>
              <a:buSzPts val="1100"/>
              <a:buChar char="■"/>
              <a:defRPr>
                <a:solidFill>
                  <a:schemeClr val="accent2"/>
                </a:solidFill>
              </a:defRPr>
            </a:lvl9pPr>
          </a:lstStyle>
          <a:p>
            <a:endParaRPr/>
          </a:p>
        </p:txBody>
      </p:sp>
      <p:sp>
        <p:nvSpPr>
          <p:cNvPr id="57" name="Google Shape;5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8"/>
        <p:cNvGrpSpPr/>
        <p:nvPr/>
      </p:nvGrpSpPr>
      <p:grpSpPr>
        <a:xfrm>
          <a:off x="0" y="0"/>
          <a:ext cx="0" cy="0"/>
          <a:chOff x="0" y="0"/>
          <a:chExt cx="0" cy="0"/>
        </a:xfrm>
      </p:grpSpPr>
      <p:sp>
        <p:nvSpPr>
          <p:cNvPr id="59" name="Google Shape;5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14"/>
        <p:cNvGrpSpPr/>
        <p:nvPr/>
      </p:nvGrpSpPr>
      <p:grpSpPr>
        <a:xfrm>
          <a:off x="0" y="0"/>
          <a:ext cx="0" cy="0"/>
          <a:chOff x="0" y="0"/>
          <a:chExt cx="0" cy="0"/>
        </a:xfrm>
      </p:grpSpPr>
      <p:sp>
        <p:nvSpPr>
          <p:cNvPr id="15" name="Google Shape;15;p3"/>
          <p:cNvSpPr/>
          <p:nvPr/>
        </p:nvSpPr>
        <p:spPr>
          <a:xfrm>
            <a:off x="0" y="48099"/>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accent3"/>
          </a:solidFill>
          <a:ln>
            <a:noFill/>
          </a:ln>
        </p:spPr>
      </p:sp>
      <p:sp>
        <p:nvSpPr>
          <p:cNvPr id="17" name="Google Shape;17;p3"/>
          <p:cNvSpPr txBox="1">
            <a:spLocks noGrp="1"/>
          </p:cNvSpPr>
          <p:nvPr>
            <p:ph type="title"/>
          </p:nvPr>
        </p:nvSpPr>
        <p:spPr>
          <a:xfrm>
            <a:off x="311700" y="539725"/>
            <a:ext cx="8520600" cy="12825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a:off x="0" y="44125"/>
            <a:ext cx="4313625" cy="4399375"/>
          </a:xfrm>
          <a:custGeom>
            <a:avLst/>
            <a:gdLst/>
            <a:ahLst/>
            <a:cxnLst/>
            <a:rect l="l" t="t" r="r" b="b"/>
            <a:pathLst>
              <a:path w="172545" h="175975" extrusionOk="0">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avLst/>
            <a:gdLst/>
            <a:ahLst/>
            <a:cxnLst/>
            <a:rect l="l" t="t" r="r" b="b"/>
            <a:pathLst>
              <a:path w="172676" h="175824" extrusionOk="0">
                <a:moveTo>
                  <a:pt x="0" y="6"/>
                </a:moveTo>
                <a:lnTo>
                  <a:pt x="172676" y="0"/>
                </a:lnTo>
                <a:lnTo>
                  <a:pt x="172562" y="126442"/>
                </a:lnTo>
                <a:lnTo>
                  <a:pt x="0" y="175824"/>
                </a:lnTo>
                <a:close/>
              </a:path>
            </a:pathLst>
          </a:custGeom>
          <a:solidFill>
            <a:schemeClr val="dk1"/>
          </a:solidFill>
          <a:ln>
            <a:noFill/>
          </a:ln>
        </p:spPr>
      </p:sp>
      <p:sp>
        <p:nvSpPr>
          <p:cNvPr id="23" name="Google Shape;23;p4"/>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4" name="Google Shape;24;p4"/>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5" name="Google Shape;25;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9" name="Google Shape;29;p5"/>
          <p:cNvSpPr txBox="1">
            <a:spLocks noGrp="1"/>
          </p:cNvSpPr>
          <p:nvPr>
            <p:ph type="body" idx="1"/>
          </p:nvPr>
        </p:nvSpPr>
        <p:spPr>
          <a:xfrm>
            <a:off x="311700" y="1505700"/>
            <a:ext cx="3999900" cy="3076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5"/>
          <p:cNvSpPr txBox="1">
            <a:spLocks noGrp="1"/>
          </p:cNvSpPr>
          <p:nvPr>
            <p:ph type="body" idx="2"/>
          </p:nvPr>
        </p:nvSpPr>
        <p:spPr>
          <a:xfrm>
            <a:off x="4832400" y="1505700"/>
            <a:ext cx="3999900" cy="3076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1" name="Google Shape;31;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5" name="Google Shape;35;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title"/>
          </p:nvPr>
        </p:nvSpPr>
        <p:spPr>
          <a:xfrm>
            <a:off x="311725" y="500925"/>
            <a:ext cx="3127500" cy="1829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9" name="Google Shape;39;p7"/>
          <p:cNvSpPr txBox="1">
            <a:spLocks noGrp="1"/>
          </p:cNvSpPr>
          <p:nvPr>
            <p:ph type="body" idx="1"/>
          </p:nvPr>
        </p:nvSpPr>
        <p:spPr>
          <a:xfrm>
            <a:off x="311700" y="2390650"/>
            <a:ext cx="3127500" cy="2298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accent2"/>
              </a:buClr>
              <a:buSzPts val="1300"/>
              <a:buChar char="●"/>
              <a:defRPr>
                <a:solidFill>
                  <a:schemeClr val="accent2"/>
                </a:solidFill>
              </a:defRPr>
            </a:lvl1pPr>
            <a:lvl2pPr marL="914400" lvl="1" indent="-298450">
              <a:spcBef>
                <a:spcPts val="1600"/>
              </a:spcBef>
              <a:spcAft>
                <a:spcPts val="0"/>
              </a:spcAft>
              <a:buClr>
                <a:schemeClr val="accent2"/>
              </a:buClr>
              <a:buSzPts val="1100"/>
              <a:buChar char="○"/>
              <a:defRPr>
                <a:solidFill>
                  <a:schemeClr val="accent2"/>
                </a:solidFill>
              </a:defRPr>
            </a:lvl2pPr>
            <a:lvl3pPr marL="1371600" lvl="2" indent="-298450">
              <a:spcBef>
                <a:spcPts val="1600"/>
              </a:spcBef>
              <a:spcAft>
                <a:spcPts val="0"/>
              </a:spcAft>
              <a:buClr>
                <a:schemeClr val="accent2"/>
              </a:buClr>
              <a:buSzPts val="1100"/>
              <a:buChar char="■"/>
              <a:defRPr>
                <a:solidFill>
                  <a:schemeClr val="accent2"/>
                </a:solidFill>
              </a:defRPr>
            </a:lvl3pPr>
            <a:lvl4pPr marL="1828800" lvl="3" indent="-298450">
              <a:spcBef>
                <a:spcPts val="1600"/>
              </a:spcBef>
              <a:spcAft>
                <a:spcPts val="0"/>
              </a:spcAft>
              <a:buClr>
                <a:schemeClr val="accent2"/>
              </a:buClr>
              <a:buSzPts val="1100"/>
              <a:buChar char="●"/>
              <a:defRPr>
                <a:solidFill>
                  <a:schemeClr val="accent2"/>
                </a:solidFill>
              </a:defRPr>
            </a:lvl4pPr>
            <a:lvl5pPr marL="2286000" lvl="4" indent="-298450">
              <a:spcBef>
                <a:spcPts val="1600"/>
              </a:spcBef>
              <a:spcAft>
                <a:spcPts val="0"/>
              </a:spcAft>
              <a:buClr>
                <a:schemeClr val="accent2"/>
              </a:buClr>
              <a:buSzPts val="1100"/>
              <a:buChar char="○"/>
              <a:defRPr>
                <a:solidFill>
                  <a:schemeClr val="accent2"/>
                </a:solidFill>
              </a:defRPr>
            </a:lvl5pPr>
            <a:lvl6pPr marL="2743200" lvl="5" indent="-298450">
              <a:spcBef>
                <a:spcPts val="1600"/>
              </a:spcBef>
              <a:spcAft>
                <a:spcPts val="0"/>
              </a:spcAft>
              <a:buClr>
                <a:schemeClr val="accent2"/>
              </a:buClr>
              <a:buSzPts val="1100"/>
              <a:buChar char="■"/>
              <a:defRPr>
                <a:solidFill>
                  <a:schemeClr val="accent2"/>
                </a:solidFill>
              </a:defRPr>
            </a:lvl6pPr>
            <a:lvl7pPr marL="3200400" lvl="6" indent="-298450">
              <a:spcBef>
                <a:spcPts val="1600"/>
              </a:spcBef>
              <a:spcAft>
                <a:spcPts val="0"/>
              </a:spcAft>
              <a:buClr>
                <a:schemeClr val="accent2"/>
              </a:buClr>
              <a:buSzPts val="1100"/>
              <a:buChar char="●"/>
              <a:defRPr>
                <a:solidFill>
                  <a:schemeClr val="accent2"/>
                </a:solidFill>
              </a:defRPr>
            </a:lvl7pPr>
            <a:lvl8pPr marL="3657600" lvl="7" indent="-298450">
              <a:spcBef>
                <a:spcPts val="1600"/>
              </a:spcBef>
              <a:spcAft>
                <a:spcPts val="0"/>
              </a:spcAft>
              <a:buClr>
                <a:schemeClr val="accent2"/>
              </a:buClr>
              <a:buSzPts val="1100"/>
              <a:buChar char="○"/>
              <a:defRPr>
                <a:solidFill>
                  <a:schemeClr val="accent2"/>
                </a:solidFill>
              </a:defRPr>
            </a:lvl8pPr>
            <a:lvl9pPr marL="4114800" lvl="8" indent="-298450">
              <a:spcBef>
                <a:spcPts val="1600"/>
              </a:spcBef>
              <a:spcAft>
                <a:spcPts val="1600"/>
              </a:spcAft>
              <a:buClr>
                <a:schemeClr val="accent2"/>
              </a:buClr>
              <a:buSzPts val="1100"/>
              <a:buChar char="■"/>
              <a:defRPr>
                <a:solidFill>
                  <a:schemeClr val="accent2"/>
                </a:solidFill>
              </a:defRPr>
            </a:lvl9pPr>
          </a:lstStyle>
          <a:p>
            <a:endParaRPr/>
          </a:p>
        </p:txBody>
      </p:sp>
      <p:sp>
        <p:nvSpPr>
          <p:cNvPr id="40" name="Google Shape;4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41"/>
        <p:cNvGrpSpPr/>
        <p:nvPr/>
      </p:nvGrpSpPr>
      <p:grpSpPr>
        <a:xfrm>
          <a:off x="0" y="0"/>
          <a:ext cx="0" cy="0"/>
          <a:chOff x="0" y="0"/>
          <a:chExt cx="0" cy="0"/>
        </a:xfrm>
      </p:grpSpPr>
      <p:sp>
        <p:nvSpPr>
          <p:cNvPr id="42" name="Google Shape;42;p8"/>
          <p:cNvSpPr txBox="1">
            <a:spLocks noGrp="1"/>
          </p:cNvSpPr>
          <p:nvPr>
            <p:ph type="title"/>
          </p:nvPr>
        </p:nvSpPr>
        <p:spPr>
          <a:xfrm>
            <a:off x="311675" y="798600"/>
            <a:ext cx="6247800" cy="35463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43" name="Google Shape;4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9"/>
          <p:cNvSpPr txBox="1">
            <a:spLocks noGrp="1"/>
          </p:cNvSpPr>
          <p:nvPr>
            <p:ph type="title"/>
          </p:nvPr>
        </p:nvSpPr>
        <p:spPr>
          <a:xfrm>
            <a:off x="311300" y="500925"/>
            <a:ext cx="3704400" cy="2049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47" name="Google Shape;47;p9"/>
          <p:cNvSpPr txBox="1">
            <a:spLocks noGrp="1"/>
          </p:cNvSpPr>
          <p:nvPr>
            <p:ph type="subTitle" idx="1"/>
          </p:nvPr>
        </p:nvSpPr>
        <p:spPr>
          <a:xfrm>
            <a:off x="304800" y="2626725"/>
            <a:ext cx="3704400" cy="926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a:endParaRPr/>
          </a:p>
        </p:txBody>
      </p:sp>
      <p:sp>
        <p:nvSpPr>
          <p:cNvPr id="48" name="Google Shape;48;p9"/>
          <p:cNvSpPr txBox="1">
            <a:spLocks noGrp="1"/>
          </p:cNvSpPr>
          <p:nvPr>
            <p:ph type="body" idx="2"/>
          </p:nvPr>
        </p:nvSpPr>
        <p:spPr>
          <a:xfrm>
            <a:off x="4879025" y="500925"/>
            <a:ext cx="3954000" cy="4111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9" name="Google Shape;49;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0"/>
          <p:cNvSpPr txBox="1">
            <a:spLocks noGrp="1"/>
          </p:cNvSpPr>
          <p:nvPr>
            <p:ph type="body" idx="1"/>
          </p:nvPr>
        </p:nvSpPr>
        <p:spPr>
          <a:xfrm>
            <a:off x="311700" y="4521400"/>
            <a:ext cx="7979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a:endParaRPr/>
          </a:p>
        </p:txBody>
      </p:sp>
      <p:sp>
        <p:nvSpPr>
          <p:cNvPr id="53" name="Google Shape;5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radig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marL="914400" lvl="1"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marL="1371600" lvl="2"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marL="1828800" lvl="3"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marL="2286000" lvl="4"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marL="2743200" lvl="5"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marL="3200400" lvl="6"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marL="3657600" lvl="7"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marL="4114800" lvl="8" indent="-298450">
              <a:lnSpc>
                <a:spcPct val="115000"/>
              </a:lnSpc>
              <a:spcBef>
                <a:spcPts val="1600"/>
              </a:spcBef>
              <a:spcAft>
                <a:spcPts val="1600"/>
              </a:spcAft>
              <a:buClr>
                <a:schemeClr val="dk2"/>
              </a:buClr>
              <a:buSzPts val="1100"/>
              <a:buFont typeface="Roboto"/>
              <a:buChar char="■"/>
              <a:defRPr sz="1100">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3"/>
          <p:cNvSpPr txBox="1">
            <a:spLocks noGrp="1"/>
          </p:cNvSpPr>
          <p:nvPr>
            <p:ph type="ctrTitle"/>
          </p:nvPr>
        </p:nvSpPr>
        <p:spPr>
          <a:xfrm>
            <a:off x="311700" y="539725"/>
            <a:ext cx="8520600" cy="128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Paintings and Language</a:t>
            </a:r>
            <a:endParaRPr/>
          </a:p>
        </p:txBody>
      </p:sp>
      <p:sp>
        <p:nvSpPr>
          <p:cNvPr id="65" name="Google Shape;65;p13"/>
          <p:cNvSpPr txBox="1">
            <a:spLocks noGrp="1"/>
          </p:cNvSpPr>
          <p:nvPr>
            <p:ph type="subTitle" idx="1"/>
          </p:nvPr>
        </p:nvSpPr>
        <p:spPr>
          <a:xfrm>
            <a:off x="311699" y="1878560"/>
            <a:ext cx="5704089" cy="73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Ben Barrett, Austin Cheng, Daniel Choi</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2"/>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Experiment and</a:t>
            </a:r>
            <a:endParaRPr/>
          </a:p>
          <a:p>
            <a:pPr marL="0" lvl="0" indent="0" algn="l" rtl="0">
              <a:spcBef>
                <a:spcPts val="0"/>
              </a:spcBef>
              <a:spcAft>
                <a:spcPts val="0"/>
              </a:spcAft>
              <a:buNone/>
            </a:pPr>
            <a:r>
              <a:rPr lang="en"/>
              <a:t>Results</a:t>
            </a:r>
            <a:endParaRPr/>
          </a:p>
          <a:p>
            <a:pPr marL="0" lvl="0" indent="0" algn="l" rtl="0">
              <a:spcBef>
                <a:spcPts val="0"/>
              </a:spcBef>
              <a:spcAft>
                <a:spcPts val="0"/>
              </a:spcAft>
              <a:buNone/>
            </a:pPr>
            <a:endParaRPr/>
          </a:p>
        </p:txBody>
      </p:sp>
      <p:sp>
        <p:nvSpPr>
          <p:cNvPr id="123" name="Google Shape;123;p22"/>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t>Image Generation (Kaggle)</a:t>
            </a:r>
            <a:endParaRPr sz="1800" b="1"/>
          </a:p>
          <a:p>
            <a:pPr marL="457200" lvl="0" indent="-342900" algn="l" rtl="0">
              <a:spcBef>
                <a:spcPts val="1600"/>
              </a:spcBef>
              <a:spcAft>
                <a:spcPts val="0"/>
              </a:spcAft>
              <a:buSzPts val="1800"/>
              <a:buChar char="-"/>
            </a:pPr>
            <a:r>
              <a:rPr lang="en" sz="1800" b="1"/>
              <a:t>FID Score</a:t>
            </a:r>
            <a:endParaRPr sz="1800" b="1"/>
          </a:p>
        </p:txBody>
      </p:sp>
      <p:pic>
        <p:nvPicPr>
          <p:cNvPr id="124" name="Google Shape;124;p22"/>
          <p:cNvPicPr preferRelativeResize="0"/>
          <p:nvPr/>
        </p:nvPicPr>
        <p:blipFill>
          <a:blip r:embed="rId3">
            <a:alphaModFix/>
          </a:blip>
          <a:stretch>
            <a:fillRect/>
          </a:stretch>
        </p:blipFill>
        <p:spPr>
          <a:xfrm>
            <a:off x="4739325" y="1644800"/>
            <a:ext cx="3977099" cy="2394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3"/>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Experiment and</a:t>
            </a:r>
            <a:endParaRPr/>
          </a:p>
          <a:p>
            <a:pPr marL="0" lvl="0" indent="0" algn="l" rtl="0">
              <a:spcBef>
                <a:spcPts val="0"/>
              </a:spcBef>
              <a:spcAft>
                <a:spcPts val="0"/>
              </a:spcAft>
              <a:buNone/>
            </a:pPr>
            <a:r>
              <a:rPr lang="en"/>
              <a:t>Results</a:t>
            </a:r>
            <a:endParaRPr/>
          </a:p>
          <a:p>
            <a:pPr marL="0" lvl="0" indent="0" algn="l" rtl="0">
              <a:spcBef>
                <a:spcPts val="0"/>
              </a:spcBef>
              <a:spcAft>
                <a:spcPts val="0"/>
              </a:spcAft>
              <a:buNone/>
            </a:pPr>
            <a:endParaRPr/>
          </a:p>
        </p:txBody>
      </p:sp>
      <p:sp>
        <p:nvSpPr>
          <p:cNvPr id="130" name="Google Shape;130;p23"/>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t>Image Generation (MET)</a:t>
            </a:r>
            <a:endParaRPr sz="1800" b="1"/>
          </a:p>
          <a:p>
            <a:pPr marL="0" lvl="0" indent="0" algn="l" rtl="0">
              <a:spcBef>
                <a:spcPts val="1600"/>
              </a:spcBef>
              <a:spcAft>
                <a:spcPts val="1600"/>
              </a:spcAft>
              <a:buNone/>
            </a:pPr>
            <a:endParaRPr sz="1800" b="1"/>
          </a:p>
        </p:txBody>
      </p:sp>
      <p:pic>
        <p:nvPicPr>
          <p:cNvPr id="131" name="Google Shape;131;p23"/>
          <p:cNvPicPr preferRelativeResize="0"/>
          <p:nvPr/>
        </p:nvPicPr>
        <p:blipFill>
          <a:blip r:embed="rId3">
            <a:alphaModFix/>
          </a:blip>
          <a:stretch>
            <a:fillRect/>
          </a:stretch>
        </p:blipFill>
        <p:spPr>
          <a:xfrm>
            <a:off x="4913888" y="1062700"/>
            <a:ext cx="3627985" cy="1828875"/>
          </a:xfrm>
          <a:prstGeom prst="rect">
            <a:avLst/>
          </a:prstGeom>
          <a:noFill/>
          <a:ln>
            <a:noFill/>
          </a:ln>
        </p:spPr>
      </p:pic>
      <p:pic>
        <p:nvPicPr>
          <p:cNvPr id="132" name="Google Shape;132;p23"/>
          <p:cNvPicPr preferRelativeResize="0"/>
          <p:nvPr/>
        </p:nvPicPr>
        <p:blipFill>
          <a:blip r:embed="rId4">
            <a:alphaModFix/>
          </a:blip>
          <a:stretch>
            <a:fillRect/>
          </a:stretch>
        </p:blipFill>
        <p:spPr>
          <a:xfrm>
            <a:off x="4920425" y="3040999"/>
            <a:ext cx="3614895" cy="18288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4"/>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Experiment and</a:t>
            </a:r>
            <a:endParaRPr/>
          </a:p>
          <a:p>
            <a:pPr marL="0" lvl="0" indent="0" algn="l" rtl="0">
              <a:spcBef>
                <a:spcPts val="0"/>
              </a:spcBef>
              <a:spcAft>
                <a:spcPts val="0"/>
              </a:spcAft>
              <a:buNone/>
            </a:pPr>
            <a:r>
              <a:rPr lang="en"/>
              <a:t>Results</a:t>
            </a:r>
            <a:endParaRPr/>
          </a:p>
        </p:txBody>
      </p:sp>
      <p:sp>
        <p:nvSpPr>
          <p:cNvPr id="138" name="Google Shape;138;p24"/>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t>Captioning (MET)</a:t>
            </a:r>
            <a:endParaRPr sz="1800" b="1"/>
          </a:p>
          <a:p>
            <a:pPr marL="0" lvl="0" indent="0" algn="l" rtl="0">
              <a:spcBef>
                <a:spcPts val="1600"/>
              </a:spcBef>
              <a:spcAft>
                <a:spcPts val="1600"/>
              </a:spcAft>
              <a:buNone/>
            </a:pPr>
            <a:endParaRPr/>
          </a:p>
        </p:txBody>
      </p:sp>
      <p:pic>
        <p:nvPicPr>
          <p:cNvPr id="139" name="Google Shape;139;p24"/>
          <p:cNvPicPr preferRelativeResize="0"/>
          <p:nvPr/>
        </p:nvPicPr>
        <p:blipFill>
          <a:blip r:embed="rId3">
            <a:alphaModFix/>
          </a:blip>
          <a:stretch>
            <a:fillRect/>
          </a:stretch>
        </p:blipFill>
        <p:spPr>
          <a:xfrm>
            <a:off x="5241600" y="958175"/>
            <a:ext cx="2972550" cy="32271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5"/>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Experiment and</a:t>
            </a:r>
            <a:endParaRPr/>
          </a:p>
          <a:p>
            <a:pPr marL="0" lvl="0" indent="0" algn="l" rtl="0">
              <a:spcBef>
                <a:spcPts val="0"/>
              </a:spcBef>
              <a:spcAft>
                <a:spcPts val="0"/>
              </a:spcAft>
              <a:buNone/>
            </a:pPr>
            <a:r>
              <a:rPr lang="en"/>
              <a:t>Results</a:t>
            </a:r>
            <a:endParaRPr/>
          </a:p>
        </p:txBody>
      </p:sp>
      <p:sp>
        <p:nvSpPr>
          <p:cNvPr id="145" name="Google Shape;145;p25"/>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t>Captioning (Kaggle)</a:t>
            </a:r>
            <a:endParaRPr sz="1800" b="1"/>
          </a:p>
          <a:p>
            <a:pPr marL="0" lvl="0" indent="0" algn="l" rtl="0">
              <a:spcBef>
                <a:spcPts val="1600"/>
              </a:spcBef>
              <a:spcAft>
                <a:spcPts val="1600"/>
              </a:spcAft>
              <a:buNone/>
            </a:pPr>
            <a:endParaRPr/>
          </a:p>
        </p:txBody>
      </p:sp>
      <p:pic>
        <p:nvPicPr>
          <p:cNvPr id="146" name="Google Shape;146;p25"/>
          <p:cNvPicPr preferRelativeResize="0"/>
          <p:nvPr/>
        </p:nvPicPr>
        <p:blipFill>
          <a:blip r:embed="rId3">
            <a:alphaModFix/>
          </a:blip>
          <a:stretch>
            <a:fillRect/>
          </a:stretch>
        </p:blipFill>
        <p:spPr>
          <a:xfrm>
            <a:off x="5262400" y="935025"/>
            <a:ext cx="2930950" cy="3230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6"/>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 and</a:t>
            </a:r>
            <a:endParaRPr/>
          </a:p>
          <a:p>
            <a:pPr marL="0" lvl="0" indent="0" algn="l" rtl="0">
              <a:spcBef>
                <a:spcPts val="0"/>
              </a:spcBef>
              <a:spcAft>
                <a:spcPts val="0"/>
              </a:spcAft>
              <a:buNone/>
            </a:pPr>
            <a:r>
              <a:rPr lang="en"/>
              <a:t>Future Works</a:t>
            </a:r>
            <a:endParaRPr/>
          </a:p>
        </p:txBody>
      </p:sp>
      <p:sp>
        <p:nvSpPr>
          <p:cNvPr id="152" name="Google Shape;152;p26"/>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b="1"/>
              <a:t>Conclusion</a:t>
            </a:r>
            <a:endParaRPr sz="1500" b="1"/>
          </a:p>
          <a:p>
            <a:pPr marL="457200" lvl="0" indent="-323850" algn="l" rtl="0">
              <a:spcBef>
                <a:spcPts val="1600"/>
              </a:spcBef>
              <a:spcAft>
                <a:spcPts val="0"/>
              </a:spcAft>
              <a:buSzPts val="1500"/>
              <a:buChar char="-"/>
            </a:pPr>
            <a:r>
              <a:rPr lang="en" sz="1500"/>
              <a:t>Sequential Model worked better</a:t>
            </a:r>
            <a:endParaRPr sz="1500"/>
          </a:p>
          <a:p>
            <a:pPr marL="0" lvl="0" indent="0" algn="l" rtl="0">
              <a:spcBef>
                <a:spcPts val="1600"/>
              </a:spcBef>
              <a:spcAft>
                <a:spcPts val="0"/>
              </a:spcAft>
              <a:buNone/>
            </a:pPr>
            <a:r>
              <a:rPr lang="en" sz="1500" b="1"/>
              <a:t>Future Works</a:t>
            </a:r>
            <a:endParaRPr sz="1500" b="1"/>
          </a:p>
          <a:p>
            <a:pPr marL="457200" lvl="0" indent="-323850" algn="l" rtl="0">
              <a:spcBef>
                <a:spcPts val="1600"/>
              </a:spcBef>
              <a:spcAft>
                <a:spcPts val="0"/>
              </a:spcAft>
              <a:buSzPts val="1500"/>
              <a:buChar char="-"/>
            </a:pPr>
            <a:r>
              <a:rPr lang="en" sz="1500"/>
              <a:t>Working with a different type of GAN</a:t>
            </a:r>
            <a:endParaRPr sz="1500"/>
          </a:p>
          <a:p>
            <a:pPr marL="457200" lvl="0" indent="-323850" algn="l" rtl="0">
              <a:spcBef>
                <a:spcPts val="0"/>
              </a:spcBef>
              <a:spcAft>
                <a:spcPts val="0"/>
              </a:spcAft>
              <a:buSzPts val="1500"/>
              <a:buChar char="-"/>
            </a:pPr>
            <a:r>
              <a:rPr lang="en" sz="1500"/>
              <a:t>Experimenting with different structure</a:t>
            </a:r>
            <a:endParaRPr sz="1500"/>
          </a:p>
          <a:p>
            <a:pPr marL="457200" lvl="0" indent="-323850" algn="l" rtl="0">
              <a:spcBef>
                <a:spcPts val="0"/>
              </a:spcBef>
              <a:spcAft>
                <a:spcPts val="0"/>
              </a:spcAft>
              <a:buSzPts val="1500"/>
              <a:buChar char="-"/>
            </a:pPr>
            <a:r>
              <a:rPr lang="en" sz="1500"/>
              <a:t>Use of Transformers</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71" name="Google Shape;71;p14"/>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t>Image Generation</a:t>
            </a:r>
            <a:endParaRPr sz="1400" b="1"/>
          </a:p>
          <a:p>
            <a:pPr marL="457200" lvl="0" indent="-317500" algn="l" rtl="0">
              <a:spcBef>
                <a:spcPts val="1600"/>
              </a:spcBef>
              <a:spcAft>
                <a:spcPts val="0"/>
              </a:spcAft>
              <a:buSzPts val="1400"/>
              <a:buChar char="-"/>
            </a:pPr>
            <a:r>
              <a:rPr lang="en" sz="1400"/>
              <a:t>Generative Adversarial Network (GAN)</a:t>
            </a:r>
            <a:endParaRPr sz="1400"/>
          </a:p>
          <a:p>
            <a:pPr marL="0" lvl="0" indent="0" algn="l" rtl="0">
              <a:spcBef>
                <a:spcPts val="1600"/>
              </a:spcBef>
              <a:spcAft>
                <a:spcPts val="0"/>
              </a:spcAft>
              <a:buNone/>
            </a:pPr>
            <a:r>
              <a:rPr lang="en" sz="1400" b="1"/>
              <a:t>Text Generation</a:t>
            </a:r>
            <a:endParaRPr sz="1400" b="1"/>
          </a:p>
          <a:p>
            <a:pPr marL="457200" lvl="0" indent="-317500" algn="l" rtl="0">
              <a:spcBef>
                <a:spcPts val="1600"/>
              </a:spcBef>
              <a:spcAft>
                <a:spcPts val="0"/>
              </a:spcAft>
              <a:buSzPts val="1400"/>
              <a:buChar char="-"/>
            </a:pPr>
            <a:r>
              <a:rPr lang="en" sz="1400"/>
              <a:t>Recurrent Neural Network (RNN)</a:t>
            </a:r>
            <a:endParaRPr sz="1400"/>
          </a:p>
          <a:p>
            <a:pPr marL="457200" lvl="0" indent="-317500" algn="l" rtl="0">
              <a:spcBef>
                <a:spcPts val="0"/>
              </a:spcBef>
              <a:spcAft>
                <a:spcPts val="0"/>
              </a:spcAft>
              <a:buSzPts val="1400"/>
              <a:buChar char="-"/>
            </a:pPr>
            <a:r>
              <a:rPr lang="en" sz="1400"/>
              <a:t>Long short-term Memory (LSTM)</a:t>
            </a:r>
            <a:endParaRPr sz="1400"/>
          </a:p>
          <a:p>
            <a:pPr marL="0" lvl="0" indent="0" algn="l" rtl="0">
              <a:spcBef>
                <a:spcPts val="1600"/>
              </a:spcBef>
              <a:spcAft>
                <a:spcPts val="0"/>
              </a:spcAft>
              <a:buNone/>
            </a:pPr>
            <a:r>
              <a:rPr lang="en" sz="1400" b="1"/>
              <a:t>Image-Text Generation</a:t>
            </a:r>
            <a:endParaRPr sz="1400" b="1"/>
          </a:p>
          <a:p>
            <a:pPr marL="457200" lvl="0" indent="-317500" algn="l" rtl="0">
              <a:spcBef>
                <a:spcPts val="1600"/>
              </a:spcBef>
              <a:spcAft>
                <a:spcPts val="0"/>
              </a:spcAft>
              <a:buSzPts val="1400"/>
              <a:buChar char="-"/>
            </a:pPr>
            <a:r>
              <a:rPr lang="en" sz="1400"/>
              <a:t>Transformers (e.i. UNITER)</a:t>
            </a:r>
            <a:endParaRPr sz="1400"/>
          </a:p>
          <a:p>
            <a:pPr marL="457200" lvl="0" indent="-317500" algn="l" rtl="0">
              <a:spcBef>
                <a:spcPts val="0"/>
              </a:spcBef>
              <a:spcAft>
                <a:spcPts val="0"/>
              </a:spcAft>
              <a:buSzPts val="1400"/>
              <a:buChar char="-"/>
            </a:pPr>
            <a:r>
              <a:rPr lang="en" sz="1400"/>
              <a:t>Multimodal GAN</a:t>
            </a: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5"/>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Related Works</a:t>
            </a:r>
            <a:endParaRPr/>
          </a:p>
        </p:txBody>
      </p:sp>
      <p:sp>
        <p:nvSpPr>
          <p:cNvPr id="77" name="Google Shape;77;p15"/>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b="1" dirty="0"/>
              <a:t>Fréchet Inception Distance (FID)</a:t>
            </a:r>
            <a:endParaRPr sz="1500" b="1" dirty="0"/>
          </a:p>
          <a:p>
            <a:pPr marL="457200" lvl="0" indent="-317500" algn="l" rtl="0">
              <a:spcBef>
                <a:spcPts val="1600"/>
              </a:spcBef>
              <a:spcAft>
                <a:spcPts val="0"/>
              </a:spcAft>
              <a:buSzPts val="1400"/>
              <a:buChar char="-"/>
            </a:pPr>
            <a:r>
              <a:rPr lang="en" sz="1400" dirty="0"/>
              <a:t>Proposed by Martin </a:t>
            </a:r>
            <a:r>
              <a:rPr lang="en" sz="1400" dirty="0" err="1"/>
              <a:t>Heusel</a:t>
            </a:r>
            <a:r>
              <a:rPr lang="en" sz="1400" dirty="0"/>
              <a:t>, et al. (2017)</a:t>
            </a:r>
            <a:endParaRPr sz="1400" dirty="0"/>
          </a:p>
          <a:p>
            <a:pPr marL="457200" lvl="0" indent="-317500" algn="l" rtl="0">
              <a:spcBef>
                <a:spcPts val="0"/>
              </a:spcBef>
              <a:spcAft>
                <a:spcPts val="0"/>
              </a:spcAft>
              <a:buSzPts val="1400"/>
              <a:buChar char="-"/>
            </a:pPr>
            <a:r>
              <a:rPr lang="en" sz="1400" dirty="0"/>
              <a:t>Used to measure the performance of GAN</a:t>
            </a:r>
            <a:endParaRPr sz="1400" dirty="0"/>
          </a:p>
        </p:txBody>
      </p:sp>
      <p:pic>
        <p:nvPicPr>
          <p:cNvPr id="78" name="Google Shape;78;p15"/>
          <p:cNvPicPr preferRelativeResize="0"/>
          <p:nvPr/>
        </p:nvPicPr>
        <p:blipFill>
          <a:blip r:embed="rId3">
            <a:alphaModFix/>
          </a:blip>
          <a:stretch>
            <a:fillRect/>
          </a:stretch>
        </p:blipFill>
        <p:spPr>
          <a:xfrm>
            <a:off x="4399414" y="2125972"/>
            <a:ext cx="4656922" cy="207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6"/>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a:t>
            </a:r>
            <a:endParaRPr/>
          </a:p>
        </p:txBody>
      </p:sp>
      <p:sp>
        <p:nvSpPr>
          <p:cNvPr id="84" name="Google Shape;84;p16"/>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t>The Metropolitan Museum of Art (MET)</a:t>
            </a:r>
            <a:endParaRPr sz="1400" b="1"/>
          </a:p>
          <a:p>
            <a:pPr marL="457200" lvl="0" indent="-317500" algn="l" rtl="0">
              <a:spcBef>
                <a:spcPts val="1600"/>
              </a:spcBef>
              <a:spcAft>
                <a:spcPts val="0"/>
              </a:spcAft>
              <a:buSzPts val="1400"/>
              <a:buChar char="-"/>
            </a:pPr>
            <a:r>
              <a:rPr lang="en" sz="1400"/>
              <a:t>6664 images</a:t>
            </a:r>
            <a:endParaRPr sz="1400"/>
          </a:p>
          <a:p>
            <a:pPr marL="457200" lvl="0" indent="-317500" algn="l" rtl="0">
              <a:spcBef>
                <a:spcPts val="0"/>
              </a:spcBef>
              <a:spcAft>
                <a:spcPts val="0"/>
              </a:spcAft>
              <a:buSzPts val="1400"/>
              <a:buChar char="-"/>
            </a:pPr>
            <a:r>
              <a:rPr lang="en" sz="1400"/>
              <a:t>2788 Oil Paintings</a:t>
            </a:r>
            <a:endParaRPr sz="1400"/>
          </a:p>
          <a:p>
            <a:pPr marL="0" lvl="0" indent="0" algn="l" rtl="0">
              <a:spcBef>
                <a:spcPts val="1600"/>
              </a:spcBef>
              <a:spcAft>
                <a:spcPts val="0"/>
              </a:spcAft>
              <a:buNone/>
            </a:pPr>
            <a:r>
              <a:rPr lang="en" sz="1400" b="1"/>
              <a:t>Kaggle (Wikiart)</a:t>
            </a:r>
            <a:endParaRPr sz="1400" b="1"/>
          </a:p>
          <a:p>
            <a:pPr marL="457200" lvl="0" indent="-317500" algn="l" rtl="0">
              <a:spcBef>
                <a:spcPts val="1600"/>
              </a:spcBef>
              <a:spcAft>
                <a:spcPts val="0"/>
              </a:spcAft>
              <a:buSzPts val="1400"/>
              <a:buChar char="-"/>
            </a:pPr>
            <a:r>
              <a:rPr lang="en" sz="1400"/>
              <a:t>79433 images of various styles</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Shape 88"/>
        <p:cNvGrpSpPr/>
        <p:nvPr/>
      </p:nvGrpSpPr>
      <p:grpSpPr>
        <a:xfrm>
          <a:off x="0" y="0"/>
          <a:ext cx="0" cy="0"/>
          <a:chOff x="0" y="0"/>
          <a:chExt cx="0" cy="0"/>
        </a:xfrm>
      </p:grpSpPr>
      <p:pic>
        <p:nvPicPr>
          <p:cNvPr id="89" name="Google Shape;89;p17"/>
          <p:cNvPicPr preferRelativeResize="0"/>
          <p:nvPr/>
        </p:nvPicPr>
        <p:blipFill>
          <a:blip r:embed="rId3">
            <a:alphaModFix/>
          </a:blip>
          <a:stretch>
            <a:fillRect/>
          </a:stretch>
        </p:blipFill>
        <p:spPr>
          <a:xfrm>
            <a:off x="0" y="0"/>
            <a:ext cx="8397902" cy="51435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Models</a:t>
            </a:r>
            <a:endParaRPr/>
          </a:p>
        </p:txBody>
      </p:sp>
      <p:sp>
        <p:nvSpPr>
          <p:cNvPr id="95" name="Google Shape;95;p18"/>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b="1"/>
              <a:t>Image Generation</a:t>
            </a:r>
            <a:endParaRPr sz="1500" b="1"/>
          </a:p>
          <a:p>
            <a:pPr marL="457200" lvl="0" indent="-323850" algn="l" rtl="0">
              <a:spcBef>
                <a:spcPts val="1600"/>
              </a:spcBef>
              <a:spcAft>
                <a:spcPts val="0"/>
              </a:spcAft>
              <a:buSzPts val="1500"/>
              <a:buChar char="-"/>
            </a:pPr>
            <a:r>
              <a:rPr lang="en" sz="1500"/>
              <a:t>Deep Convolutional GAN (DCGAN)</a:t>
            </a:r>
            <a:endParaRPr sz="1500"/>
          </a:p>
          <a:p>
            <a:pPr marL="914400" lvl="1" indent="-323850" algn="l" rtl="0">
              <a:spcBef>
                <a:spcPts val="0"/>
              </a:spcBef>
              <a:spcAft>
                <a:spcPts val="0"/>
              </a:spcAft>
              <a:buSzPts val="1500"/>
              <a:buChar char="-"/>
            </a:pPr>
            <a:r>
              <a:rPr lang="en" sz="1500"/>
              <a:t>Ngf = 128</a:t>
            </a:r>
            <a:endParaRPr sz="1500"/>
          </a:p>
          <a:p>
            <a:pPr marL="914400" lvl="1" indent="-323850" algn="l" rtl="0">
              <a:spcBef>
                <a:spcPts val="0"/>
              </a:spcBef>
              <a:spcAft>
                <a:spcPts val="0"/>
              </a:spcAft>
              <a:buSzPts val="1500"/>
              <a:buChar char="-"/>
            </a:pPr>
            <a:r>
              <a:rPr lang="en" sz="1500"/>
              <a:t>Ndf = 32</a:t>
            </a:r>
            <a:endParaRPr sz="1500"/>
          </a:p>
          <a:p>
            <a:pPr marL="914400" lvl="1" indent="-323850" algn="l" rtl="0">
              <a:spcBef>
                <a:spcPts val="0"/>
              </a:spcBef>
              <a:spcAft>
                <a:spcPts val="0"/>
              </a:spcAft>
              <a:buSzPts val="1500"/>
              <a:buChar char="-"/>
            </a:pPr>
            <a:r>
              <a:rPr lang="en" sz="1500"/>
              <a:t>lr = 0.0002</a:t>
            </a:r>
            <a:endParaRPr sz="1500"/>
          </a:p>
          <a:p>
            <a:pPr marL="0" lvl="0" indent="0" algn="l" rtl="0">
              <a:spcBef>
                <a:spcPts val="1600"/>
              </a:spcBef>
              <a:spcAft>
                <a:spcPts val="1600"/>
              </a:spcAft>
              <a:buNone/>
            </a:pPr>
            <a:endParaRPr sz="1500"/>
          </a:p>
        </p:txBody>
      </p:sp>
      <p:pic>
        <p:nvPicPr>
          <p:cNvPr id="96" name="Google Shape;96;p18"/>
          <p:cNvPicPr preferRelativeResize="0"/>
          <p:nvPr/>
        </p:nvPicPr>
        <p:blipFill>
          <a:blip r:embed="rId3">
            <a:alphaModFix/>
          </a:blip>
          <a:stretch>
            <a:fillRect/>
          </a:stretch>
        </p:blipFill>
        <p:spPr>
          <a:xfrm>
            <a:off x="4426100" y="2696125"/>
            <a:ext cx="4430100" cy="1903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9"/>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Models</a:t>
            </a:r>
            <a:endParaRPr/>
          </a:p>
        </p:txBody>
      </p:sp>
      <p:sp>
        <p:nvSpPr>
          <p:cNvPr id="102" name="Google Shape;102;p19"/>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b="1"/>
              <a:t>Text Generation</a:t>
            </a:r>
            <a:endParaRPr sz="1500" b="1"/>
          </a:p>
          <a:p>
            <a:pPr marL="457200" lvl="0" indent="-323850" algn="l" rtl="0">
              <a:spcBef>
                <a:spcPts val="1600"/>
              </a:spcBef>
              <a:spcAft>
                <a:spcPts val="0"/>
              </a:spcAft>
              <a:buSzPts val="1500"/>
              <a:buChar char="-"/>
            </a:pPr>
            <a:r>
              <a:rPr lang="en" sz="1500"/>
              <a:t>Tokenizer</a:t>
            </a:r>
            <a:endParaRPr sz="1500"/>
          </a:p>
          <a:p>
            <a:pPr marL="914400" lvl="1" indent="-323850" algn="l" rtl="0">
              <a:spcBef>
                <a:spcPts val="0"/>
              </a:spcBef>
              <a:spcAft>
                <a:spcPts val="0"/>
              </a:spcAft>
              <a:buSzPts val="1500"/>
              <a:buChar char="-"/>
            </a:pPr>
            <a:r>
              <a:rPr lang="en" sz="1500"/>
              <a:t>Bag of Words</a:t>
            </a:r>
            <a:endParaRPr sz="1500"/>
          </a:p>
          <a:p>
            <a:pPr marL="914400" lvl="1" indent="-323850" algn="l" rtl="0">
              <a:spcBef>
                <a:spcPts val="0"/>
              </a:spcBef>
              <a:spcAft>
                <a:spcPts val="0"/>
              </a:spcAft>
              <a:buSzPts val="1500"/>
              <a:buChar char="-"/>
            </a:pPr>
            <a:r>
              <a:rPr lang="en" sz="1500"/>
              <a:t>Vocab size (20,000/5,000)</a:t>
            </a:r>
            <a:endParaRPr sz="1500"/>
          </a:p>
          <a:p>
            <a:pPr marL="457200" lvl="0" indent="-323850" algn="l" rtl="0">
              <a:spcBef>
                <a:spcPts val="0"/>
              </a:spcBef>
              <a:spcAft>
                <a:spcPts val="0"/>
              </a:spcAft>
              <a:buSzPts val="1500"/>
              <a:buChar char="-"/>
            </a:pPr>
            <a:r>
              <a:rPr lang="en" sz="1500"/>
              <a:t>Encoder</a:t>
            </a:r>
            <a:endParaRPr sz="1500"/>
          </a:p>
          <a:p>
            <a:pPr marL="914400" lvl="1" indent="-323850" algn="l" rtl="0">
              <a:spcBef>
                <a:spcPts val="0"/>
              </a:spcBef>
              <a:spcAft>
                <a:spcPts val="0"/>
              </a:spcAft>
              <a:buSzPts val="1500"/>
              <a:buChar char="-"/>
            </a:pPr>
            <a:r>
              <a:rPr lang="en" sz="1500"/>
              <a:t>Resnet</a:t>
            </a:r>
            <a:endParaRPr sz="1500"/>
          </a:p>
          <a:p>
            <a:pPr marL="914400" lvl="1" indent="-323850" algn="l" rtl="0">
              <a:spcBef>
                <a:spcPts val="0"/>
              </a:spcBef>
              <a:spcAft>
                <a:spcPts val="0"/>
              </a:spcAft>
              <a:buSzPts val="1500"/>
              <a:buChar char="-"/>
            </a:pPr>
            <a:r>
              <a:rPr lang="en" sz="1500"/>
              <a:t>Dropout Layers n = 0.3</a:t>
            </a:r>
            <a:endParaRPr sz="1500"/>
          </a:p>
          <a:p>
            <a:pPr marL="457200" lvl="0" indent="-323850" algn="l" rtl="0">
              <a:spcBef>
                <a:spcPts val="0"/>
              </a:spcBef>
              <a:spcAft>
                <a:spcPts val="0"/>
              </a:spcAft>
              <a:buSzPts val="1500"/>
              <a:buChar char="-"/>
            </a:pPr>
            <a:r>
              <a:rPr lang="en" sz="1500"/>
              <a:t>Decoder</a:t>
            </a:r>
            <a:endParaRPr sz="1500"/>
          </a:p>
          <a:p>
            <a:pPr marL="914400" lvl="1" indent="-323850" algn="l" rtl="0">
              <a:spcBef>
                <a:spcPts val="0"/>
              </a:spcBef>
              <a:spcAft>
                <a:spcPts val="0"/>
              </a:spcAft>
              <a:buSzPts val="1500"/>
              <a:buChar char="-"/>
            </a:pPr>
            <a:r>
              <a:rPr lang="en" sz="1500"/>
              <a:t>LSTM based RNN</a:t>
            </a:r>
            <a:endParaRPr sz="1500"/>
          </a:p>
          <a:p>
            <a:pPr marL="914400" lvl="1" indent="-323850" algn="l" rtl="0">
              <a:spcBef>
                <a:spcPts val="0"/>
              </a:spcBef>
              <a:spcAft>
                <a:spcPts val="0"/>
              </a:spcAft>
              <a:buSzPts val="1500"/>
              <a:buChar char="-"/>
            </a:pPr>
            <a:r>
              <a:rPr lang="en" sz="1500"/>
              <a:t>encoding size = 512</a:t>
            </a:r>
            <a:endParaRPr sz="1500"/>
          </a:p>
          <a:p>
            <a:pPr marL="0" lvl="0" indent="0" algn="l" rtl="0">
              <a:spcBef>
                <a:spcPts val="1600"/>
              </a:spcBef>
              <a:spcAft>
                <a:spcPts val="0"/>
              </a:spcAft>
              <a:buNone/>
            </a:pPr>
            <a:endParaRPr sz="1500" b="1"/>
          </a:p>
          <a:p>
            <a:pPr marL="0" lvl="0" indent="0" algn="l" rtl="0">
              <a:spcBef>
                <a:spcPts val="1600"/>
              </a:spcBef>
              <a:spcAft>
                <a:spcPts val="160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106"/>
        <p:cNvGrpSpPr/>
        <p:nvPr/>
      </p:nvGrpSpPr>
      <p:grpSpPr>
        <a:xfrm>
          <a:off x="0" y="0"/>
          <a:ext cx="0" cy="0"/>
          <a:chOff x="0" y="0"/>
          <a:chExt cx="0" cy="0"/>
        </a:xfrm>
      </p:grpSpPr>
      <p:sp>
        <p:nvSpPr>
          <p:cNvPr id="107" name="Google Shape;107;p20"/>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Models</a:t>
            </a:r>
            <a:endParaRPr/>
          </a:p>
        </p:txBody>
      </p:sp>
      <p:sp>
        <p:nvSpPr>
          <p:cNvPr id="108" name="Google Shape;108;p20"/>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500" b="1"/>
              <a:t>Image-Text Generation</a:t>
            </a:r>
            <a:endParaRPr/>
          </a:p>
        </p:txBody>
      </p:sp>
      <p:pic>
        <p:nvPicPr>
          <p:cNvPr id="109" name="Google Shape;109;p20"/>
          <p:cNvPicPr preferRelativeResize="0"/>
          <p:nvPr/>
        </p:nvPicPr>
        <p:blipFill>
          <a:blip r:embed="rId3">
            <a:alphaModFix/>
          </a:blip>
          <a:stretch>
            <a:fillRect/>
          </a:stretch>
        </p:blipFill>
        <p:spPr>
          <a:xfrm>
            <a:off x="4572000" y="1822650"/>
            <a:ext cx="3856693" cy="18288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1"/>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Experiment and</a:t>
            </a:r>
            <a:endParaRPr/>
          </a:p>
          <a:p>
            <a:pPr marL="0" lvl="0" indent="0" algn="l" rtl="0">
              <a:spcBef>
                <a:spcPts val="0"/>
              </a:spcBef>
              <a:spcAft>
                <a:spcPts val="0"/>
              </a:spcAft>
              <a:buNone/>
            </a:pPr>
            <a:r>
              <a:rPr lang="en"/>
              <a:t>Results</a:t>
            </a:r>
            <a:endParaRPr/>
          </a:p>
          <a:p>
            <a:pPr marL="0" lvl="0" indent="0" algn="l" rtl="0">
              <a:spcBef>
                <a:spcPts val="0"/>
              </a:spcBef>
              <a:spcAft>
                <a:spcPts val="0"/>
              </a:spcAft>
              <a:buNone/>
            </a:pPr>
            <a:endParaRPr/>
          </a:p>
        </p:txBody>
      </p:sp>
      <p:sp>
        <p:nvSpPr>
          <p:cNvPr id="115" name="Google Shape;115;p21"/>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b="1"/>
              <a:t>Image Generation (Kaggle)</a:t>
            </a:r>
            <a:endParaRPr sz="1800" b="1"/>
          </a:p>
        </p:txBody>
      </p:sp>
      <p:pic>
        <p:nvPicPr>
          <p:cNvPr id="116" name="Google Shape;116;p21"/>
          <p:cNvPicPr preferRelativeResize="0"/>
          <p:nvPr/>
        </p:nvPicPr>
        <p:blipFill>
          <a:blip r:embed="rId3">
            <a:alphaModFix/>
          </a:blip>
          <a:stretch>
            <a:fillRect/>
          </a:stretch>
        </p:blipFill>
        <p:spPr>
          <a:xfrm>
            <a:off x="4644675" y="3047925"/>
            <a:ext cx="4013376" cy="1627046"/>
          </a:xfrm>
          <a:prstGeom prst="rect">
            <a:avLst/>
          </a:prstGeom>
          <a:noFill/>
          <a:ln>
            <a:noFill/>
          </a:ln>
        </p:spPr>
      </p:pic>
      <p:pic>
        <p:nvPicPr>
          <p:cNvPr id="117" name="Google Shape;117;p21"/>
          <p:cNvPicPr preferRelativeResize="0"/>
          <p:nvPr/>
        </p:nvPicPr>
        <p:blipFill>
          <a:blip r:embed="rId4">
            <a:alphaModFix/>
          </a:blip>
          <a:stretch>
            <a:fillRect/>
          </a:stretch>
        </p:blipFill>
        <p:spPr>
          <a:xfrm>
            <a:off x="4644675" y="1252975"/>
            <a:ext cx="4013382" cy="1551600"/>
          </a:xfrm>
          <a:prstGeom prst="rect">
            <a:avLst/>
          </a:prstGeom>
          <a:noFill/>
          <a:ln>
            <a:noFill/>
          </a:ln>
        </p:spPr>
      </p:pic>
    </p:spTree>
  </p:cSld>
  <p:clrMapOvr>
    <a:masterClrMapping/>
  </p:clrMapOvr>
</p:sld>
</file>

<file path=ppt/theme/theme1.xml><?xml version="1.0" encoding="utf-8"?>
<a:theme xmlns:a="http://schemas.openxmlformats.org/drawingml/2006/main"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856</Words>
  <Application>Microsoft Macintosh PowerPoint</Application>
  <PresentationFormat>On-screen Show (16:9)</PresentationFormat>
  <Paragraphs>83</Paragraphs>
  <Slides>14</Slides>
  <Notes>14</Notes>
  <HiddenSlides>2</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Merriweather</vt:lpstr>
      <vt:lpstr>Arial</vt:lpstr>
      <vt:lpstr>Roboto</vt:lpstr>
      <vt:lpstr>Paradigm</vt:lpstr>
      <vt:lpstr>Paintings and Language</vt:lpstr>
      <vt:lpstr>Introduction</vt:lpstr>
      <vt:lpstr>Related Works</vt:lpstr>
      <vt:lpstr>Data</vt:lpstr>
      <vt:lpstr>PowerPoint Presentation</vt:lpstr>
      <vt:lpstr>Models</vt:lpstr>
      <vt:lpstr>Models</vt:lpstr>
      <vt:lpstr>Models</vt:lpstr>
      <vt:lpstr>Experiment and Results </vt:lpstr>
      <vt:lpstr>Experiment and Results </vt:lpstr>
      <vt:lpstr>Experiment and Results </vt:lpstr>
      <vt:lpstr>Experiment and Results</vt:lpstr>
      <vt:lpstr>Experiment and Results</vt:lpstr>
      <vt:lpstr>Conclusion and Future Works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Paintings and Language</dc:title>
  <cp:lastModifiedBy>Daniel Choi</cp:lastModifiedBy>
  <cp:revision>2</cp:revision>
  <dcterms:modified xsi:type="dcterms:W3CDTF">2020-12-04T19:22:38Z</dcterms:modified>
</cp:coreProperties>
</file>